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55">
          <p15:clr>
            <a:srgbClr val="A4A3A4"/>
          </p15:clr>
        </p15:guide>
        <p15:guide id="2" pos="541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1" roundtripDataSignature="AMtx7mgKm16IHl8Yelu6tZIgpqc93quw9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melia Blevins"/>
  <p:cmAuthor clrIdx="1" id="1" initials="" lastIdx="4" name="Reza 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5" orient="horz"/>
        <p:guide pos="54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slide" Target="slides/slide84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26T13:33:52.460">
    <p:pos x="6000" y="0"/>
    <p:text>@zaalion@gmail.com appears to be a duplicate of previous slide
_Reassigned to Reza S_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df1Xes"/>
      </p:ext>
    </p:extLst>
  </p:cm>
  <p:cm authorId="1" idx="1" dt="2022-08-26T13:33:45.985">
    <p:pos x="6000" y="0"/>
    <p:text>Here I provided some links for the topics. These links were absent in the previous slide. Removed the percentage from the title. Please let me know if any comments.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achTEz8"/>
      </p:ext>
    </p:extLst>
  </p:cm>
  <p:cm authorId="1" idx="2" dt="2022-08-26T13:33:52.460">
    <p:pos x="6000" y="0"/>
    <p:text>Done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achTE0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8-26T13:38:12.192">
    <p:pos x="6000" y="0"/>
    <p:text>@zaalion@gmail.com - we have started requesting that talent include a recap or course outcomes slide at the end of the presentation. These can be pulled from the proposal if you'd like. Thanks!
_Reassigned to Reza S_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df1Xew"/>
      </p:ext>
    </p:extLst>
  </p:cm>
  <p:cm authorId="1" idx="3" dt="2022-08-26T13:38:08.765">
    <p:pos x="6000" y="0"/>
    <p:text>Done. This is added before the current slide. This is a reminder for me to review the exam measured skills with them.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achTE0E"/>
      </p:ext>
    </p:extLst>
  </p:cm>
  <p:cm authorId="1" idx="4" dt="2022-08-26T13:38:12.192">
    <p:pos x="6000" y="0"/>
    <p:text>Done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achTE0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" name="Google Shape;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" name="Google Shape;2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3" name="Google Shape;60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p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p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482fd39d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1482fd39d9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p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ter_slide_bg_gradient_red_bar.jpg" id="7" name="Google Shape;7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381" y="254004"/>
            <a:ext cx="1434213" cy="457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zaalion/oreilly-az-500" TargetMode="External"/><Relationship Id="rId4" Type="http://schemas.openxmlformats.org/officeDocument/2006/relationships/hyperlink" Target="https://query.prod.cms.rt.microsoft.com/cms/api/am/binary/RE3VC70" TargetMode="External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microsoft.com/en-us/azure/active-directory/managed-identities-azure-resources/qs-configure-portal-windows-vm" TargetMode="External"/><Relationship Id="rId4" Type="http://schemas.openxmlformats.org/officeDocument/2006/relationships/hyperlink" Target="https://docs.microsoft.com/en-us/azure/active-directory/managed-identities-azure-resources/overview" TargetMode="External"/><Relationship Id="rId10" Type="http://schemas.openxmlformats.org/officeDocument/2006/relationships/hyperlink" Target="https://docs.microsoft.com/en-us/azure/active-directory/roles/administrative-units" TargetMode="External"/><Relationship Id="rId9" Type="http://schemas.openxmlformats.org/officeDocument/2006/relationships/hyperlink" Target="https://docs.microsoft.com/en-us/azure/active-directory/external-identities/external-identities-overview" TargetMode="External"/><Relationship Id="rId5" Type="http://schemas.openxmlformats.org/officeDocument/2006/relationships/hyperlink" Target="https://docs.microsoft.com/en-us/azure/active-directory/managed-identities-azure-resources/managed-identities-status" TargetMode="External"/><Relationship Id="rId6" Type="http://schemas.openxmlformats.org/officeDocument/2006/relationships/hyperlink" Target="https://docs.microsoft.com/en-us/azure/active-directory/fundamentals/active-directory-manage-groups" TargetMode="External"/><Relationship Id="rId7" Type="http://schemas.openxmlformats.org/officeDocument/2006/relationships/hyperlink" Target="https://docs.microsoft.com/en-us/azure/active-directory/fundamentals/add-users-azure-active-directory" TargetMode="External"/><Relationship Id="rId8" Type="http://schemas.openxmlformats.org/officeDocument/2006/relationships/hyperlink" Target="https://docs.microsoft.com/en-us/azure/active-directory/external-identities/b2b-quickstart-add-guest-users-port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microsoft.com/en-us/azure/active-directory/managed-identities-azure-resources/managed-identities-status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soft.com/en-us/azure/active-directory/roles/administrative-units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microsoft.com/en-us/azure/active-directory/governance/create-access-review" TargetMode="External"/><Relationship Id="rId10" Type="http://schemas.openxmlformats.org/officeDocument/2006/relationships/hyperlink" Target="https://docs.microsoft.com/en-us/azure/active-directory/authentication/concept-authentication-passwordless" TargetMode="External"/><Relationship Id="rId13" Type="http://schemas.openxmlformats.org/officeDocument/2006/relationships/hyperlink" Target="https://docs.microsoft.com/en-us/azure/active-directory/governance/perform-access-review" TargetMode="External"/><Relationship Id="rId12" Type="http://schemas.openxmlformats.org/officeDocument/2006/relationships/hyperlink" Target="https://docs.microsoft.com/en-us/azure/active-directory/governance/access-reviews-application-preparati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microsoft.com/en-us/azure/active-directory/privileged-identity-management/pim-getting-started" TargetMode="External"/><Relationship Id="rId4" Type="http://schemas.openxmlformats.org/officeDocument/2006/relationships/hyperlink" Target="https://docs.microsoft.com/en-us/learn/modules/azure-ad-privileged-identity-management/" TargetMode="External"/><Relationship Id="rId9" Type="http://schemas.openxmlformats.org/officeDocument/2006/relationships/hyperlink" Target="https://docs.microsoft.com/en-us/azure/active-directory/identity-protection/overview-identity-protection" TargetMode="External"/><Relationship Id="rId15" Type="http://schemas.openxmlformats.org/officeDocument/2006/relationships/hyperlink" Target="https://docs.microsoft.com/en-us/azure/active-directory/governance/complete-access-review" TargetMode="External"/><Relationship Id="rId14" Type="http://schemas.openxmlformats.org/officeDocument/2006/relationships/hyperlink" Target="https://docs.microsoft.com/en-us/azure/active-directory/governance/review-your-access" TargetMode="External"/><Relationship Id="rId5" Type="http://schemas.openxmlformats.org/officeDocument/2006/relationships/hyperlink" Target="https://docs.microsoft.com/en-us/azure/active-directory/privileged-identity-management/pim-configure" TargetMode="External"/><Relationship Id="rId6" Type="http://schemas.openxmlformats.org/officeDocument/2006/relationships/hyperlink" Target="https://docs.microsoft.com/en-us/azure/active-directory/conditional-access/overview" TargetMode="External"/><Relationship Id="rId7" Type="http://schemas.openxmlformats.org/officeDocument/2006/relationships/hyperlink" Target="https://docs.microsoft.com/en-us/azure/active-directory/authentication/tutorial-enable-azure-mfa?toc=%2Fazure%2Factive-directory%2Fconditional-access%2Ftoc.json&amp;bc=%2Fazure%2Factive-directory%2Fconditional-access%2Fbreadcrumb%2Ftoc.json" TargetMode="External"/><Relationship Id="rId8" Type="http://schemas.openxmlformats.org/officeDocument/2006/relationships/hyperlink" Target="https://docs.microsoft.com/en-us/azure/active-directory/identity-protection/howto-identity-protection-configure-notificat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Zaalion" TargetMode="External"/><Relationship Id="rId4" Type="http://schemas.openxmlformats.org/officeDocument/2006/relationships/image" Target="../media/image16.png"/><Relationship Id="rId10" Type="http://schemas.openxmlformats.org/officeDocument/2006/relationships/image" Target="../media/image9.png"/><Relationship Id="rId9" Type="http://schemas.openxmlformats.org/officeDocument/2006/relationships/hyperlink" Target="https://www.credly.com/badges/85932b2c-f4a5-495f-8c6e-4c0a012d51a7/public_url" TargetMode="External"/><Relationship Id="rId5" Type="http://schemas.openxmlformats.org/officeDocument/2006/relationships/hyperlink" Target="https://www.credly.com/badges/610a3adb-35ba-42ce-b81c-53be3c3f6222/public_url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www.credly.com/badges/40f00d57-a33f-43e8-bdd9-1563754c1ebd/public_url" TargetMode="External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ortal.azure.com/#view/Microsoft_Azure_PIMCommon/CommonMenuBlade/~/quickStart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microsoft.com/en-us/azure/active-directory/privileged-identity-management/pim-configure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microsoft.com/en-us/azure/active-directory/conditional-access/overview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microsoft.com/en-us/azure/active-directory/authentication/concept-mfa-howitworks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microsoft.com/en-us/azure/active-directory/authentication/concept-authentication-passwordless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microsoft.com/en-us/azure-sphere/deployment/authenticate-options" TargetMode="External"/><Relationship Id="rId10" Type="http://schemas.openxmlformats.org/officeDocument/2006/relationships/hyperlink" Target="https://docs.microsoft.com/en-us/graph/notifications-integration-app-registration" TargetMode="External"/><Relationship Id="rId12" Type="http://schemas.openxmlformats.org/officeDocument/2006/relationships/hyperlink" Target="https://docs.microsoft.com/en-us/azure-sphere/deployment/authenticate-service-principa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microsoft.com/en-us/azure/active-directory/manage-apps/what-is-single-sign-on" TargetMode="External"/><Relationship Id="rId4" Type="http://schemas.openxmlformats.org/officeDocument/2006/relationships/hyperlink" Target="https://docs.microsoft.com/en-us/azure/active-directory/manage-apps/plan-sso-deployment" TargetMode="External"/><Relationship Id="rId9" Type="http://schemas.openxmlformats.org/officeDocument/2006/relationships/hyperlink" Target="https://docs.microsoft.com/en-us/azure/active-directory/develop/application-consent-experience" TargetMode="External"/><Relationship Id="rId5" Type="http://schemas.openxmlformats.org/officeDocument/2006/relationships/hyperlink" Target="https://docs.microsoft.com/en-us/learn/modules/enable-single-sign-on/" TargetMode="External"/><Relationship Id="rId6" Type="http://schemas.openxmlformats.org/officeDocument/2006/relationships/hyperlink" Target="https://docs.microsoft.com/en-us/azure/active-directory/develop/quickstart-register-app" TargetMode="External"/><Relationship Id="rId7" Type="http://schemas.openxmlformats.org/officeDocument/2006/relationships/hyperlink" Target="https://docs.microsoft.com/en-us/azure/active-directory/develop/howto-create-service-principal-portal" TargetMode="External"/><Relationship Id="rId8" Type="http://schemas.openxmlformats.org/officeDocument/2006/relationships/hyperlink" Target="https://docs.microsoft.com/en-us/azure/active-directory/develop/v2-permissions-and-consen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microsoft.com/en-us/azure/active-directory/develop/application-consent-experience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microsoft.com/en-us/azure-sphere/deployment/authenticate-options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microsoft.com/en-us/azure/role-based-access-control/overview" TargetMode="External"/><Relationship Id="rId4" Type="http://schemas.openxmlformats.org/officeDocument/2006/relationships/hyperlink" Target="https://docs.microsoft.com/en-us/azure/role-based-access-control/role-definitions" TargetMode="External"/><Relationship Id="rId5" Type="http://schemas.openxmlformats.org/officeDocument/2006/relationships/hyperlink" Target="https://docs.microsoft.com/en-us/azure/role-based-access-control/role-assignments-portal?tabs=current" TargetMode="External"/><Relationship Id="rId6" Type="http://schemas.openxmlformats.org/officeDocument/2006/relationships/hyperlink" Target="https://docs.microsoft.com/en-us/azure/active-directory/roles/custom-creat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ortal.azure.com/#@zaalion.com/resource/subscriptions/19969c81-e8ff-4585-8c2f-3f196b588227/users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ortal.azure.com/#view/Microsoft_Azure_AD/AddRoleAssignmentsLandingBlade/scope/%2Fsubscriptions%2F19969c81-e8ff-4585-8c2f-3f196b588227/abacSettings~/null/priorityRoles~/%5B%5D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ortal.azure.com/#view/Microsoft_Azure_AD/CreateCustomRoleLandingBlade/roleId~/null/scope/%2Fsubscriptions%2F19969c81-e8ff-4585-8c2f-3f196b588227/cloneRoleFlag~/false/createRoleFlag~/true/priorityRoles~/%5B%5D" TargetMode="External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hyperlink" Target="https://docs.microsoft.com/en-us/azure/virtual-network/tutorial-restrict-network-access-to-resources" TargetMode="External"/><Relationship Id="rId22" Type="http://schemas.openxmlformats.org/officeDocument/2006/relationships/hyperlink" Target="https://docs.microsoft.com/en-us/azure/private-link/create-private-endpoint-portal?tabs=dynamic-ip" TargetMode="External"/><Relationship Id="rId21" Type="http://schemas.openxmlformats.org/officeDocument/2006/relationships/hyperlink" Target="https://docs.microsoft.com/en-us/azure/virtual-network/virtual-network-service-endpoints-overview" TargetMode="External"/><Relationship Id="rId24" Type="http://schemas.openxmlformats.org/officeDocument/2006/relationships/hyperlink" Target="https://docs.microsoft.com/en-us/azure/private-link/tutorial-private-endpoint-storage-portal" TargetMode="External"/><Relationship Id="rId23" Type="http://schemas.openxmlformats.org/officeDocument/2006/relationships/hyperlink" Target="https://docs.microsoft.com/en-us/azure/private-link/private-endpoint-overview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microsoft.com/en-us/azure/architecture/reference-architectures/dmz/secure-vnet-dmz?tabs=portal" TargetMode="External"/><Relationship Id="rId4" Type="http://schemas.openxmlformats.org/officeDocument/2006/relationships/hyperlink" Target="https://docs.microsoft.com/en-us/azure/security/fundamentals/network-overview" TargetMode="External"/><Relationship Id="rId9" Type="http://schemas.openxmlformats.org/officeDocument/2006/relationships/hyperlink" Target="https://docs.microsoft.com/en-us/azure/frontdoor/create-front-door-portal" TargetMode="External"/><Relationship Id="rId26" Type="http://schemas.openxmlformats.org/officeDocument/2006/relationships/hyperlink" Target="https://docs.microsoft.com/en-us/azure/ddos-protection/ddos-protection-overview" TargetMode="External"/><Relationship Id="rId25" Type="http://schemas.openxmlformats.org/officeDocument/2006/relationships/hyperlink" Target="https://docs.microsoft.com/en-us/azure/private-link/private-link-overview" TargetMode="External"/><Relationship Id="rId5" Type="http://schemas.openxmlformats.org/officeDocument/2006/relationships/hyperlink" Target="https://docs.microsoft.com/en-us/azure/firewall/tutorial-firewall-deploy-portal" TargetMode="External"/><Relationship Id="rId6" Type="http://schemas.openxmlformats.org/officeDocument/2006/relationships/hyperlink" Target="https://docs.microsoft.com/en-us/azure/firewall-manager/deployment-overview" TargetMode="External"/><Relationship Id="rId7" Type="http://schemas.openxmlformats.org/officeDocument/2006/relationships/hyperlink" Target="https://docs.microsoft.com/en-us/azure/application-gateway/quick-create-portal" TargetMode="External"/><Relationship Id="rId8" Type="http://schemas.openxmlformats.org/officeDocument/2006/relationships/hyperlink" Target="https://docs.microsoft.com/en-us/azure/application-gateway/overview" TargetMode="External"/><Relationship Id="rId11" Type="http://schemas.openxmlformats.org/officeDocument/2006/relationships/hyperlink" Target="https://docs.microsoft.com/en-us/azure/web-application-firewall/ag/application-gateway-web-application-firewall-portal" TargetMode="External"/><Relationship Id="rId10" Type="http://schemas.openxmlformats.org/officeDocument/2006/relationships/hyperlink" Target="https://docs.microsoft.com/en-us/azure/frontdoor/front-door-overview" TargetMode="External"/><Relationship Id="rId13" Type="http://schemas.openxmlformats.org/officeDocument/2006/relationships/hyperlink" Target="https://docs.microsoft.com/en-us/azure/web-application-firewall/overview" TargetMode="External"/><Relationship Id="rId12" Type="http://schemas.openxmlformats.org/officeDocument/2006/relationships/hyperlink" Target="https://docs.microsoft.com/en-us/azure/web-application-firewall/afds/waf-front-door-create-portal" TargetMode="External"/><Relationship Id="rId15" Type="http://schemas.openxmlformats.org/officeDocument/2006/relationships/hyperlink" Target="https://docs.microsoft.com/en-us/azure/azure-sql/database/firewall-configure?view=azuresql" TargetMode="External"/><Relationship Id="rId14" Type="http://schemas.openxmlformats.org/officeDocument/2006/relationships/hyperlink" Target="https://docs.microsoft.com/en-us/azure/storage/common/storage-network-security?tabs=azure-portal" TargetMode="External"/><Relationship Id="rId17" Type="http://schemas.openxmlformats.org/officeDocument/2006/relationships/hyperlink" Target="https://docs.microsoft.com/en-us/azure/app-service/app-service-ip-restrictions" TargetMode="External"/><Relationship Id="rId16" Type="http://schemas.openxmlformats.org/officeDocument/2006/relationships/hyperlink" Target="https://docs.microsoft.com/en-us/azure/key-vault/general/network-security" TargetMode="External"/><Relationship Id="rId19" Type="http://schemas.openxmlformats.org/officeDocument/2006/relationships/hyperlink" Target="https://docs.microsoft.com/en-us/azure/azure-functions/functions-networking-options?tabs=azure-cli" TargetMode="External"/><Relationship Id="rId18" Type="http://schemas.openxmlformats.org/officeDocument/2006/relationships/hyperlink" Target="https://docs.microsoft.com/en-us/azure/app-service/overview-vnet-integratio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microsoft.com/en-us/azure/architecture/reference-architectures/dmz/secure-vnet-dmz?tabs=portal" TargetMode="External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ortal.azure.com/#create/microsoft.AzureFirewall" TargetMode="External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microsoft.com/en-us/azure/application-gateway/overview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microsoft.com/en-us/azure/frontdoor/front-door-overview" TargetMode="External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microsoft.com/en-us/azure/web-application-firewall/overview" TargetMode="External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cs.microsoft.com/en-us/azure/virtual-network/virtual-network-service-endpoints-overview" TargetMode="External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microsoft.com/en-us/azure/ddos-protection/ddos-protection-overview" TargetMode="External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microsoft.com/en-us/azure/defender-for-cloud/endpoint-protection-recommendations-technical" TargetMode="External"/><Relationship Id="rId4" Type="http://schemas.openxmlformats.org/officeDocument/2006/relationships/hyperlink" Target="https://docs.microsoft.com/en-us/azure/automation/update-management/overview" TargetMode="External"/><Relationship Id="rId9" Type="http://schemas.openxmlformats.org/officeDocument/2006/relationships/hyperlink" Target="https://docs.microsoft.com/en-us/azure/container-registry/container-registry-roles?tabs=azure-cli" TargetMode="External"/><Relationship Id="rId5" Type="http://schemas.openxmlformats.org/officeDocument/2006/relationships/hyperlink" Target="https://docs.microsoft.com/en-us/azure/container-instances/container-instances-image-security" TargetMode="External"/><Relationship Id="rId6" Type="http://schemas.openxmlformats.org/officeDocument/2006/relationships/hyperlink" Target="https://docs.microsoft.com/en-us/azure/aks/operator-best-practices-cluster-security?tabs=azure-cli" TargetMode="External"/><Relationship Id="rId7" Type="http://schemas.openxmlformats.org/officeDocument/2006/relationships/hyperlink" Target="https://docs.microsoft.com/en-us/azure/defender-for-cloud/defender-for-containers-introduction" TargetMode="External"/><Relationship Id="rId8" Type="http://schemas.openxmlformats.org/officeDocument/2006/relationships/hyperlink" Target="https://docs.microsoft.com/en-us/security/benchmark/azure/baselines/container-instances-security-baseline" TargetMode="External"/><Relationship Id="rId11" Type="http://schemas.openxmlformats.org/officeDocument/2006/relationships/hyperlink" Target="https://docs.microsoft.com/en-us/azure/architecture/serverless-quest/functions-app-security" TargetMode="External"/><Relationship Id="rId10" Type="http://schemas.openxmlformats.org/officeDocument/2006/relationships/hyperlink" Target="https://docs.microsoft.com/en-us/azure/container-registry/container-registry-authentication?tabs=azure-cli" TargetMode="External"/><Relationship Id="rId13" Type="http://schemas.openxmlformats.org/officeDocument/2006/relationships/hyperlink" Target="https://docs.microsoft.com/en-us/azure/app-service/overview-security" TargetMode="External"/><Relationship Id="rId12" Type="http://schemas.openxmlformats.org/officeDocument/2006/relationships/hyperlink" Target="https://docs.microsoft.com/en-us/azure/logic-apps/logic-apps-securing-a-logic-app?tabs=azure-portal" TargetMode="External"/><Relationship Id="rId15" Type="http://schemas.openxmlformats.org/officeDocument/2006/relationships/hyperlink" Target="https://docs.microsoft.com/en-us/azure/security/fundamentals/encryption-overview#encryption-of-data-in-transit" TargetMode="External"/><Relationship Id="rId14" Type="http://schemas.openxmlformats.org/officeDocument/2006/relationships/hyperlink" Target="https://docs.microsoft.com/en-us/azure/security/fundamentals/encryption-atrest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microsoft.com/en-us/azure/automation/update-management/overview" TargetMode="External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cs.microsoft.com/en-us/azure/aks/operator-best-practices-cluster-security?tabs=azure-cli" TargetMode="External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microsoft.com/en-us/azure/security/fundamentals/encryption-atrest" TargetMode="External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1.xml"/><Relationship Id="rId4" Type="http://schemas.openxmlformats.org/officeDocument/2006/relationships/hyperlink" Target="https://docs.microsoft.com/en-us/azure/governance/policy/overview" TargetMode="External"/><Relationship Id="rId5" Type="http://schemas.openxmlformats.org/officeDocument/2006/relationships/hyperlink" Target="https://docs.microsoft.com/en-us/azure/defender-for-cloud/tutorial-security-policy" TargetMode="External"/><Relationship Id="rId6" Type="http://schemas.openxmlformats.org/officeDocument/2006/relationships/hyperlink" Target="https://docs.microsoft.com/en-us/azure/security/fundamentals/threat-detection" TargetMode="External"/><Relationship Id="rId7" Type="http://schemas.openxmlformats.org/officeDocument/2006/relationships/hyperlink" Target="https://docs.microsoft.com/en-us/azure/architecture/framework/security/monitor-tools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portal.azure.com/#view/Microsoft_Azure_Security/PolicyMenuBlade/~/policy/subscriptionId/19969c81-e8ff-4585-8c2f-3f196b588227" TargetMode="External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microsoft.com/en-us/azure/security/fundamentals/threat-detection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microsoft.com/en-us/azure/defender-for-cloud/custom-security-policies?pivots=azure-portal" TargetMode="External"/><Relationship Id="rId4" Type="http://schemas.openxmlformats.org/officeDocument/2006/relationships/hyperlink" Target="https://docs.microsoft.com/en-us/azure/governance/policy/concepts/initiative-definition-structure" TargetMode="External"/><Relationship Id="rId5" Type="http://schemas.openxmlformats.org/officeDocument/2006/relationships/hyperlink" Target="https://docs.microsoft.com/en-us/azure/defender-for-cloud/tutorial-security-polic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microsoft.com/en-us/azure/defender-for-cloud/defender-for-servers-introduction" TargetMode="External"/><Relationship Id="rId4" Type="http://schemas.openxmlformats.org/officeDocument/2006/relationships/hyperlink" Target="https://docs.microsoft.com/en-us/azure/defender-for-cloud/deploy-vulnerability-assessment-vm" TargetMode="External"/><Relationship Id="rId5" Type="http://schemas.openxmlformats.org/officeDocument/2006/relationships/hyperlink" Target="https://docs.microsoft.com/en-us/azure/defender-for-cloud/defender-for-sql-introduction" TargetMode="External"/><Relationship Id="rId6" Type="http://schemas.openxmlformats.org/officeDocument/2006/relationships/hyperlink" Target="https://docs.microsoft.com/en-us/azure/security/develop/threat-modeling-tool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ocs.microsoft.com/en-us/azure/defender-for-cloud/deploy-vulnerability-assessment-vm" TargetMode="External"/><Relationship Id="rId4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microsoft.com/en-us/azure/azure-monitor/alerts/alerts-overview" TargetMode="External"/><Relationship Id="rId4" Type="http://schemas.openxmlformats.org/officeDocument/2006/relationships/hyperlink" Target="https://docs.microsoft.com/en-us/azure/azure-monitor/essentials/diagnostic-settings?tabs=portal" TargetMode="External"/><Relationship Id="rId9" Type="http://schemas.openxmlformats.org/officeDocument/2006/relationships/hyperlink" Target="https://docs.microsoft.com/en-us/azure/sentinel/data-connectors-reference" TargetMode="External"/><Relationship Id="rId5" Type="http://schemas.openxmlformats.org/officeDocument/2006/relationships/hyperlink" Target="https://docs.microsoft.com/en-us/azure/azure-monitor/logs/data-retention-archive?tabs=portal-1%2Cportal-2" TargetMode="External"/><Relationship Id="rId6" Type="http://schemas.openxmlformats.org/officeDocument/2006/relationships/hyperlink" Target="https://docs.microsoft.com/en-us/azure/security/fundamentals/log-audit" TargetMode="External"/><Relationship Id="rId7" Type="http://schemas.openxmlformats.org/officeDocument/2006/relationships/hyperlink" Target="https://docs.microsoft.com/en-us/azure/sentinel/detect-threats-custom" TargetMode="External"/><Relationship Id="rId8" Type="http://schemas.openxmlformats.org/officeDocument/2006/relationships/hyperlink" Target="https://docs.microsoft.com/en-us/azure/sentinel/overview" TargetMode="External"/><Relationship Id="rId10" Type="http://schemas.openxmlformats.org/officeDocument/2006/relationships/hyperlink" Target="https://docs.microsoft.com/en-us/azure/sentinel/investigate-case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microsoft.com/en-us/azure/azure-monitor/alerts/alerts-overview" TargetMode="External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microsoft.com/en-us/azure/azure-monitor/logs/data-retention-archive?tabs=portal-1%2Cportal-2" TargetMode="External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zaalion/oreilly-az-500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ocs.microsoft.com/en-us/azure/sentinel/detect-threats-custom" TargetMode="External"/><Relationship Id="rId4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microsoft.com/en-us/azure/storage/common/authorize-data-access" TargetMode="External"/><Relationship Id="rId4" Type="http://schemas.openxmlformats.org/officeDocument/2006/relationships/hyperlink" Target="https://docs.microsoft.com/en-us/azure/storage/common/storage-account-keys-manage?tabs=azure-portal" TargetMode="External"/><Relationship Id="rId5" Type="http://schemas.openxmlformats.org/officeDocument/2006/relationships/hyperlink" Target="https://docs.microsoft.com/en-us/azure/active-directory/managed-identities-azure-resources/services-azure-active-directory-support" TargetMode="External"/><Relationship Id="rId6" Type="http://schemas.openxmlformats.org/officeDocument/2006/relationships/hyperlink" Target="https://docs.microsoft.com/en-us/azure/storage/blobs/authorize-access-azure-active-directory" TargetMode="External"/><Relationship Id="rId7" Type="http://schemas.openxmlformats.org/officeDocument/2006/relationships/hyperlink" Target="https://docs.microsoft.com/en-us/azure/storage/files/storage-files-active-directory-overview" TargetMode="External"/><Relationship Id="rId8" Type="http://schemas.openxmlformats.org/officeDocument/2006/relationships/hyperlink" Target="https://docs.microsoft.com/en-us/azure/storage/common/storage-sas-overview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ocs.microsoft.com/en-us/azure/storage/common/authorize-data-access" TargetMode="External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ocs.microsoft.com/en-us/azure/cosmos-db/how-to-setup-rbac" TargetMode="External"/><Relationship Id="rId4" Type="http://schemas.openxmlformats.org/officeDocument/2006/relationships/hyperlink" Target="https://docs.microsoft.com/en-us/azure/azure-sql/database/authentication-aad-overview?view=azuresql" TargetMode="External"/><Relationship Id="rId9" Type="http://schemas.openxmlformats.org/officeDocument/2006/relationships/hyperlink" Target="https://docs.microsoft.com/en-us/azure/synapse-analytics/security/synapse-workspace-managed-vnet" TargetMode="External"/><Relationship Id="rId5" Type="http://schemas.openxmlformats.org/officeDocument/2006/relationships/hyperlink" Target="https://docs.microsoft.com/en-us/azure/cosmos-db/audit-control-plane-logs" TargetMode="External"/><Relationship Id="rId6" Type="http://schemas.openxmlformats.org/officeDocument/2006/relationships/hyperlink" Target="https://docs.microsoft.com/en-us/azure/azure-sql/database/auditing-overview?view=azuresql" TargetMode="External"/><Relationship Id="rId7" Type="http://schemas.openxmlformats.org/officeDocument/2006/relationships/hyperlink" Target="https://docs.microsoft.com/en-us/azure/azure-sql/database/dynamic-data-masking-overview?view=azuresql" TargetMode="External"/><Relationship Id="rId8" Type="http://schemas.openxmlformats.org/officeDocument/2006/relationships/hyperlink" Target="https://docs.microsoft.com/en-us/azure/azure-sql/database/transparent-data-encryption-tde-overview?view=azuresql&amp;tabs=azure-portal" TargetMode="External"/><Relationship Id="rId10" Type="http://schemas.openxmlformats.org/officeDocument/2006/relationships/hyperlink" Target="https://docs.microsoft.com/en-us/azure/cosmos-db/how-to-configure-vnet-service-endpoint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ocs.microsoft.com/en-us/azure/cosmos-db/how-to-setup-rbac" TargetMode="External"/><Relationship Id="rId4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ocs.microsoft.com/en-us/azure/azure-sql/database/authentication-aad-overview?view=azuresql" TargetMode="External"/><Relationship Id="rId4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ocs.microsoft.com/en-us/azure/azure-sql/database/auditing-overview?view=azuresql" TargetMode="External"/><Relationship Id="rId4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zaalion/oreilly-az-500" TargetMode="External"/><Relationship Id="rId4" Type="http://schemas.openxmlformats.org/officeDocument/2006/relationships/hyperlink" Target="https://docs.microsoft.com/en-us/certifications/exams/az-500" TargetMode="External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ocs.microsoft.com/en-us/azure/key-vault/general/quick-create-portal" TargetMode="External"/><Relationship Id="rId4" Type="http://schemas.openxmlformats.org/officeDocument/2006/relationships/hyperlink" Target="https://docs.microsoft.com/en-us/azure/key-vault/general/overview" TargetMode="External"/><Relationship Id="rId9" Type="http://schemas.openxmlformats.org/officeDocument/2006/relationships/hyperlink" Target="https://docs.microsoft.com/en-us/azure/key-vault/keys/how-to-configure-key-rotation" TargetMode="External"/><Relationship Id="rId5" Type="http://schemas.openxmlformats.org/officeDocument/2006/relationships/hyperlink" Target="https://docs.microsoft.com/en-us/azure/key-vault/general/authentication" TargetMode="External"/><Relationship Id="rId6" Type="http://schemas.openxmlformats.org/officeDocument/2006/relationships/hyperlink" Target="https://docs.microsoft.com/en-us/azure/key-vault/certificates/certificate-scenarios" TargetMode="External"/><Relationship Id="rId7" Type="http://schemas.openxmlformats.org/officeDocument/2006/relationships/hyperlink" Target="https://docs.microsoft.com/en-us/azure/key-vault/general/about-keys-secrets-certificates" TargetMode="External"/><Relationship Id="rId8" Type="http://schemas.openxmlformats.org/officeDocument/2006/relationships/hyperlink" Target="https://docs.microsoft.com/en-us/azure/key-vault/general/about-keys-secrets-certificates" TargetMode="External"/><Relationship Id="rId10" Type="http://schemas.openxmlformats.org/officeDocument/2006/relationships/hyperlink" Target="https://docs.microsoft.com/en-us/azure/key-vault/general/backup?tabs=azure-cli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portal.azure.com/#create/Microsoft.KeyVault" TargetMode="External"/><Relationship Id="rId4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docs.microsoft.com/en-us/azure/key-vault/general/authentication" TargetMode="External"/><Relationship Id="rId4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ocs.microsoft.com/en-us/azure/key-vault/keys/how-to-configure-key-rotation" TargetMode="External"/><Relationship Id="rId4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docs.microsoft.com/en-us/certifications/exams/az-500" TargetMode="External"/><Relationship Id="rId4" Type="http://schemas.openxmlformats.org/officeDocument/2006/relationships/hyperlink" Target="https://query.prod.cms.rt.microsoft.com/cms/api/am/binary/RE3VC70" TargetMode="External"/><Relationship Id="rId5" Type="http://schemas.openxmlformats.org/officeDocument/2006/relationships/hyperlink" Target="https://docs.microsoft.com/en-us/shows/exam-readiness-zone/preparing-for-az-500-manage-identity-and-access-1-of-4/" TargetMode="External"/><Relationship Id="rId6" Type="http://schemas.openxmlformats.org/officeDocument/2006/relationships/hyperlink" Target="https://aka.ms/examdemo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ocs.microsoft.com/en-us/certifications/exams/az-500" TargetMode="External"/><Relationship Id="rId4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docs.microsoft.com/en-us/learn/certifications/exams/ai-100" TargetMode="External"/><Relationship Id="rId4" Type="http://schemas.openxmlformats.org/officeDocument/2006/relationships/hyperlink" Target="https://query.prod.cms.rt.microsoft.com/cms/api/am/binary/RE3VC6C" TargetMode="External"/><Relationship Id="rId5" Type="http://schemas.openxmlformats.org/officeDocument/2006/relationships/image" Target="../media/image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ocs.microsoft.com/en-us/learn/certifications/exams/ai-100" TargetMode="External"/><Relationship Id="rId4" Type="http://schemas.openxmlformats.org/officeDocument/2006/relationships/hyperlink" Target="https://query.prod.cms.rt.microsoft.com/cms/api/am/binary/RE3VC6C" TargetMode="External"/><Relationship Id="rId5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zaalion/oreilly-az-500" TargetMode="External"/><Relationship Id="rId4" Type="http://schemas.openxmlformats.org/officeDocument/2006/relationships/hyperlink" Target="https://docs.microsoft.com/en-us/certifications/exams/az-500" TargetMode="External"/><Relationship Id="rId5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docs.microsoft.com/en-us/learn/certifications/exams/ai-100" TargetMode="External"/><Relationship Id="rId4" Type="http://schemas.openxmlformats.org/officeDocument/2006/relationships/hyperlink" Target="https://query.prod.cms.rt.microsoft.com/cms/api/am/binary/RE3VC6C" TargetMode="External"/><Relationship Id="rId5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comments" Target="../comments/comment2.xml"/><Relationship Id="rId4" Type="http://schemas.openxmlformats.org/officeDocument/2006/relationships/hyperlink" Target="https://github.com/zaalion/oreilly-az-500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zaalion/oreilly-az-500" TargetMode="External"/><Relationship Id="rId4" Type="http://schemas.openxmlformats.org/officeDocument/2006/relationships/hyperlink" Target="https://docs.microsoft.com/en-us/certifications/exams/az-500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"/>
          <p:cNvSpPr/>
          <p:nvPr/>
        </p:nvSpPr>
        <p:spPr>
          <a:xfrm>
            <a:off x="8412750" y="4408350"/>
            <a:ext cx="557100" cy="4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25" y="517524"/>
            <a:ext cx="3023005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4">
            <a:alphaModFix/>
          </a:blip>
          <a:srcRect b="19060" l="0" r="8741" t="0"/>
          <a:stretch/>
        </p:blipFill>
        <p:spPr>
          <a:xfrm>
            <a:off x="4571999" y="1818327"/>
            <a:ext cx="4571999" cy="332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86099" y="1183750"/>
            <a:ext cx="7229991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Microsoft Azure Security Technologies (AZ-500) Bootcamp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Get Certified as an Azure Security Engineer Associate</a:t>
            </a:r>
            <a:endParaRPr b="0" i="0" sz="14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514703" y="4512235"/>
            <a:ext cx="3264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December/2022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224000" y="163700"/>
            <a:ext cx="1869600" cy="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4455"/>
            <a:ext cx="9144000" cy="449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cap="flat" cmpd="sng" w="9525">
            <a:solidFill>
              <a:srgbClr val="D30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/>
        </p:nvSpPr>
        <p:spPr>
          <a:xfrm>
            <a:off x="398625" y="1864975"/>
            <a:ext cx="72327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1459" lvl="0" marL="2743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identity and access (30-35%)</a:t>
            </a:r>
            <a:endParaRPr/>
          </a:p>
          <a:p>
            <a:pPr indent="-251459" lvl="0" marL="2743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platform protection (15-20%)</a:t>
            </a:r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398623" y="8067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Fundamentals Bootcamp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>
            <a:alpha val="49803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Azure Active Directory (Azure AD) identities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secure access by using Azure AD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application access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access control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Identity and Access (30–35%)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Create and manage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managed identity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resources</a:t>
            </a:r>
            <a:endParaRPr b="0" i="0" sz="20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Manage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Azure AD groups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Manage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Azure AD users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Manage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external identities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using Azure AD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Manage administrative units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98623" y="640461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Azure Active Directory (Azure AD) Identities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able system-assigned identity during VM creation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38" y="133350"/>
            <a:ext cx="740092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61" y="0"/>
            <a:ext cx="8336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4085"/>
            <a:ext cx="9144000" cy="437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63" y="695063"/>
            <a:ext cx="7878274" cy="37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Configure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Azure AD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Privileged Identity Management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(PIM)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Conditional Access policies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including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multifactor authentication</a:t>
            </a:r>
            <a:endParaRPr b="0" i="0" sz="20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Implement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Azure AD Identity Protection</a:t>
            </a:r>
            <a:endParaRPr b="0" i="0" sz="20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passwordless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authentication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 access reviews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and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see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these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ones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too)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98623" y="640461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Secure Access by Using Azure AD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/>
        </p:nvSpPr>
        <p:spPr>
          <a:xfrm>
            <a:off x="398625" y="640300"/>
            <a:ext cx="3772325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Reza Salehi</a:t>
            </a:r>
            <a:endParaRPr b="0" i="0" sz="2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Cloud Consultant and Trainer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           @zaalion</a:t>
            </a:r>
            <a:r>
              <a:rPr b="0" i="0" lang="en-US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026" y="2151326"/>
            <a:ext cx="796750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550" y="3086256"/>
            <a:ext cx="1745400" cy="174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icrosoft Certified: Azure Security Engineer Associate" id="26" name="Google Shape;26;p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1075" y="3086256"/>
            <a:ext cx="1822692" cy="182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Certified Trainer 2022-2023" id="27" name="Google Shape;27;p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0024" y="3086255"/>
            <a:ext cx="1745400" cy="1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0948"/>
            <a:ext cx="9144000" cy="500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7290" y="251912"/>
            <a:ext cx="5756241" cy="475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30" y="1380959"/>
            <a:ext cx="8697539" cy="2381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AD Conditional Access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AD Multi-Factor Authentication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ceptual image of the various forms of multi-factor authentication." id="155" name="Google Shape;15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13" y="1985963"/>
            <a:ext cx="75723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398623" y="578116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Passwordless authentication options for AAD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thentication: Security versus convenience" id="161" name="Google Shape;161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328" y="1262835"/>
            <a:ext cx="7075343" cy="346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Integrate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single sign-on (SSO)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identity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providers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authentication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Create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 app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registration</a:t>
            </a:r>
            <a:endParaRPr b="0" i="0" sz="20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app registration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permission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scopes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app registration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permission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consent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Manage API permissions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to Azure subscriptions and resources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authentication method for a service principal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Application Access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398623" y="578116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Passwordless authentication options for AAD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8"/>
            <a:ext cx="9144000" cy="51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1956" y="190500"/>
            <a:ext cx="3509818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077"/>
            <a:ext cx="9144000" cy="485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78" y="961800"/>
            <a:ext cx="8735644" cy="32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cap="flat" cmpd="sng" w="9525">
            <a:solidFill>
              <a:srgbClr val="D30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 Overview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Azure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role permissions 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management groups, subscriptions, resource groups, and resources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Interpret</a:t>
            </a: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role and resource permissions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Assign</a:t>
            </a: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built-in Azure AD roles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and assign custom </a:t>
            </a: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roles, including Azure roles and Azure AD roles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Access Control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017" y="0"/>
            <a:ext cx="8765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215" y="471502"/>
            <a:ext cx="6517569" cy="44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218" y="550156"/>
            <a:ext cx="6357564" cy="40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>
            <a:alpha val="49803"/>
          </a:srgbClr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advanced network security</a:t>
            </a:r>
            <a:endParaRPr sz="2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advanced security for compute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Platform Protection (15–20%)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398625" y="1420625"/>
            <a:ext cx="77202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Secure the connectivity of hybrid networks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Secure the connectivity of virtual networks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Create and configure Azure Firewall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Create and configure Azure Firewall Manager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Create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Azure Application Gateway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Create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Front Door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Create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configure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Web Application Firewall 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(WAF)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 resource firewall,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including storage account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Azure SQL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Azure Key Vault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Azure App Service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network isolation for Web Apps 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Azure Functions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Implement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Azure Service Endpoints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Implement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Azure Private Endpoints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including integrating with other services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Implement</a:t>
            </a: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Azure Private Links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Azure DDoS Protection</a:t>
            </a:r>
            <a:endParaRPr b="0" i="0" sz="1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Advanced Network Security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30" y="1176142"/>
            <a:ext cx="8697539" cy="279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398623" y="301028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Network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591" y="385711"/>
            <a:ext cx="5760818" cy="463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03"/>
            <a:ext cx="9144000" cy="500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URLroute" id="242" name="Google Shape;242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471488"/>
            <a:ext cx="68580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AZ-500 Bootcamp</a:t>
            </a:r>
            <a:endParaRPr b="1" i="0" sz="3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344" y="4489704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/>
          <p:nvPr/>
        </p:nvSpPr>
        <p:spPr>
          <a:xfrm>
            <a:off x="398625" y="1478500"/>
            <a:ext cx="63138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identity and access</a:t>
            </a:r>
            <a:endParaRPr/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Implement platform protection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47" name="Google Shape;247;p4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2004" y="450272"/>
            <a:ext cx="3979991" cy="424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53" name="Google Shape;253;p4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254" name="Google Shape;254;p42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153" y="514063"/>
            <a:ext cx="6039693" cy="41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60" name="Google Shape;260;p4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261" name="Google Shape;261;p43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262" name="Google Shape;262;p43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205" y="537375"/>
            <a:ext cx="5010790" cy="437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68" name="Google Shape;268;p44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269" name="Google Shape;269;p44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270" name="Google Shape;270;p44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271" name="Google Shape;271;p44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652" y="828431"/>
            <a:ext cx="8392696" cy="34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Endpoint Protection for virtual machines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(VMs)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manage security updates for VMs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Configure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security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container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services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Manage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access to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Container Registry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security for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serverless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compute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security for an Azure App Service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encryption at rest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encryption in transit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Advanced Security for Compute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83" name="Google Shape;283;p46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284" name="Google Shape;284;p46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285" name="Google Shape;285;p46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286" name="Google Shape;286;p46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287" name="Google Shape;287;p46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1762" y="447788"/>
            <a:ext cx="6651313" cy="44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293" name="Google Shape;293;p4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294" name="Google Shape;294;p47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295" name="Google Shape;295;p47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296" name="Google Shape;296;p47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297" name="Google Shape;297;p47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298" name="Google Shape;298;p47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889" y="1190432"/>
            <a:ext cx="7678222" cy="27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304" name="Google Shape;304;p4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305" name="Google Shape;305;p48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306" name="Google Shape;306;p48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307" name="Google Shape;307;p48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308" name="Google Shape;308;p48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309" name="Google Shape;309;p48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ponents" id="310" name="Google Shape;310;p4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8" y="757238"/>
            <a:ext cx="86963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cap="flat" cmpd="sng" w="9525">
            <a:solidFill>
              <a:srgbClr val="D30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 2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/>
        </p:nvSpPr>
        <p:spPr>
          <a:xfrm>
            <a:off x="398625" y="1864975"/>
            <a:ext cx="72327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1459" lvl="0" marL="2743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security operations (25–30%)</a:t>
            </a:r>
            <a:endParaRPr/>
          </a:p>
          <a:p>
            <a:pPr indent="-251459" lvl="0" marL="2743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Secure data and applications (25–30%)</a:t>
            </a:r>
            <a:endParaRPr/>
          </a:p>
          <a:p>
            <a:pPr indent="-137159" lvl="0" marL="2743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398623" y="8067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Fundamentals Bootcamp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AZ-500 Bootcamp</a:t>
            </a:r>
            <a:endParaRPr b="1" i="0" sz="3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344" y="4489704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/>
        </p:nvSpPr>
        <p:spPr>
          <a:xfrm>
            <a:off x="398624" y="1478500"/>
            <a:ext cx="7916433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Day 2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security operations</a:t>
            </a:r>
            <a:endParaRPr/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Secure data and applications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>
            <a:alpha val="49803"/>
          </a:srgbClr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centralized policy management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threat protection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security monitoring solutions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Security Operations (25–30%)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Configure</a:t>
            </a: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centralized policy management</a:t>
            </a:r>
            <a:endParaRPr b="0" i="0" sz="20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Configure and manage threat protection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</a:t>
            </a:r>
            <a:r>
              <a:rPr b="0" i="0" lang="en-US" sz="22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security monitoring solutions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Security Operations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339" name="Google Shape;339;p5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340" name="Google Shape;340;p53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341" name="Google Shape;341;p53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342" name="Google Shape;342;p53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343" name="Google Shape;343;p53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344" name="Google Shape;344;p53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020"/>
            <a:ext cx="9144000" cy="51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350" name="Google Shape;350;p54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351" name="Google Shape;351;p54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352" name="Google Shape;352;p54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353" name="Google Shape;353;p54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354" name="Google Shape;354;p54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355" name="Google Shape;355;p54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356" name="Google Shape;356;p54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259" y="318773"/>
            <a:ext cx="5963482" cy="450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custom security policy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Create a policy initiative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security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settings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auditing by using Azure Policy</a:t>
            </a:r>
            <a:endParaRPr/>
          </a:p>
        </p:txBody>
      </p:sp>
      <p:sp>
        <p:nvSpPr>
          <p:cNvPr id="363" name="Google Shape;363;p5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Centralized Policy Management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Microsoft Defender for Servers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(not including Microsoft Defender for Endpoint)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Evaluate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vulnerability scans from Microsoft Defender for Cloud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Microsoft Defender for SQL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Microsoft Threat Modeling Tool 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Threat Protection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374" name="Google Shape;374;p5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375" name="Google Shape;375;p57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376" name="Google Shape;376;p57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377" name="Google Shape;377;p57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378" name="Google Shape;378;p57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379" name="Google Shape;379;p57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380" name="Google Shape;380;p57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381" name="Google Shape;381;p57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15" y="237799"/>
            <a:ext cx="8745170" cy="46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Create 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customize alert rules by using Azure Monitor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diagnostic logging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log retention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using Azure Monitor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Monitor security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logs by using Azure Monitor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Create and customize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alert rules in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Microsoft Sentinel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connectors in Microsoft Sentinel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Evaluate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alerts and incidents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 Microsoft Sentinel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Security Monitoring Solutions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393" name="Google Shape;393;p59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394" name="Google Shape;394;p59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395" name="Google Shape;395;p59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396" name="Google Shape;396;p59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397" name="Google Shape;397;p59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398" name="Google Shape;398;p59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399" name="Google Shape;399;p59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00" name="Google Shape;400;p59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 explaining Azure Monitor alerts." id="401" name="Google Shape;401;p5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213"/>
            <a:ext cx="9144000" cy="50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06" name="Google Shape;406;p6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07" name="Google Shape;407;p60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08" name="Google Shape;408;p60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09" name="Google Shape;409;p60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10" name="Google Shape;410;p60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11" name="Google Shape;411;p60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412" name="Google Shape;412;p60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13" name="Google Shape;413;p60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414" name="Google Shape;414;p60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6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04" y="837958"/>
            <a:ext cx="8716591" cy="346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20" name="Google Shape;420;p6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21" name="Google Shape;421;p61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22" name="Google Shape;422;p61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23" name="Google Shape;423;p61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24" name="Google Shape;424;p61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25" name="Google Shape;425;p61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426" name="Google Shape;426;p61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27" name="Google Shape;427;p61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428" name="Google Shape;428;p61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art creating a custom analytics rule" id="429" name="Google Shape;429;p6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4752" y="380999"/>
            <a:ext cx="4794496" cy="45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>
            <a:alpha val="49803"/>
          </a:srgbClr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security for storage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security for data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Azure Key Vault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 Data and Applications (25–30%)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access control for storage accounts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storage account access keys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AD authentication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Azure Blobs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Azure Files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Configure delegated access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398623" y="280245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Storage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46" name="Google Shape;446;p64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47" name="Google Shape;447;p64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48" name="Google Shape;448;p64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49" name="Google Shape;449;p64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50" name="Google Shape;450;p64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51" name="Google Shape;451;p64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452" name="Google Shape;452;p64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53" name="Google Shape;453;p64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454" name="Google Shape;454;p64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62" y="318773"/>
            <a:ext cx="8783276" cy="450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60" name="Google Shape;460;p65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61" name="Google Shape;461;p65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62" name="Google Shape;462;p65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63" name="Google Shape;463;p65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64" name="Google Shape;464;p65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65" name="Google Shape;465;p65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466" name="Google Shape;466;p65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67" name="Google Shape;467;p65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468" name="Google Shape;468;p65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25" y="471507"/>
            <a:ext cx="6349950" cy="4360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74" name="Google Shape;474;p66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75" name="Google Shape;475;p66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76" name="Google Shape;476;p66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77" name="Google Shape;477;p66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78" name="Google Shape;478;p66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79" name="Google Shape;479;p66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480" name="Google Shape;480;p66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481" name="Google Shape;481;p66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482" name="Google Shape;482;p66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164" y="439542"/>
            <a:ext cx="6750472" cy="456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Enable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database authentication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using Azure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Enable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database auditing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dynamic masking on SQL workloads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database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encryption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Azure SQL Database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network isolation for data solutions, including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Azure Synapse Analytics 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Cosmos DB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398623" y="280245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Data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494" name="Google Shape;494;p6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495" name="Google Shape;495;p68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496" name="Google Shape;496;p68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497" name="Google Shape;497;p68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498" name="Google Shape;498;p68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499" name="Google Shape;499;p68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00" name="Google Shape;500;p68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01" name="Google Shape;501;p68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02" name="Google Shape;502;p68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03" name="Google Shape;503;p68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04" y="728405"/>
            <a:ext cx="8354591" cy="368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509" name="Google Shape;509;p69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510" name="Google Shape;510;p69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511" name="Google Shape;511;p69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512" name="Google Shape;512;p69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513" name="Google Shape;513;p69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514" name="Google Shape;514;p69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15" name="Google Shape;515;p69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16" name="Google Shape;516;p69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17" name="Google Shape;517;p69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18" name="Google Shape;518;p69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ad auth diagram" id="519" name="Google Shape;519;p69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714" y="523587"/>
            <a:ext cx="7168572" cy="40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525" name="Google Shape;525;p7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526" name="Google Shape;526;p70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527" name="Google Shape;527;p70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528" name="Google Shape;528;p70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529" name="Google Shape;529;p70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530" name="Google Shape;530;p70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31" name="Google Shape;531;p70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32" name="Google Shape;532;p70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33" name="Google Shape;533;p70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34" name="Google Shape;534;p70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ad auth diagram" id="535" name="Google Shape;535;p70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creenshot that shows the View server settings link highlighted on the database auditing page." id="536" name="Google Shape;536;p70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041" y="621444"/>
            <a:ext cx="6431917" cy="410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1615"/>
            <a:ext cx="9144000" cy="448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Create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Key Vault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Configure access to Key Vault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certificates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secrets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keys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key rotation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backup and recovery of certificates, secrets, and keys</a:t>
            </a:r>
            <a:endParaRPr b="0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1"/>
          <p:cNvSpPr txBox="1"/>
          <p:nvPr/>
        </p:nvSpPr>
        <p:spPr>
          <a:xfrm>
            <a:off x="398623" y="598901"/>
            <a:ext cx="5551904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Azure Key Vault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548" name="Google Shape;548;p7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549" name="Google Shape;549;p72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550" name="Google Shape;550;p72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551" name="Google Shape;551;p72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552" name="Google Shape;552;p72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553" name="Google Shape;553;p72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54" name="Google Shape;554;p72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55" name="Google Shape;555;p72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56" name="Google Shape;556;p72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57" name="Google Shape;557;p72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ad auth diagram" id="558" name="Google Shape;558;p72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creenshot that shows the View server settings link highlighted on the database auditing page." id="559" name="Google Shape;559;p72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4891" y="611272"/>
            <a:ext cx="5238672" cy="422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565" name="Google Shape;565;p7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566" name="Google Shape;566;p73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567" name="Google Shape;567;p73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568" name="Google Shape;568;p73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569" name="Google Shape;569;p73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570" name="Google Shape;570;p73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71" name="Google Shape;571;p73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72" name="Google Shape;572;p73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73" name="Google Shape;573;p73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74" name="Google Shape;574;p73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ad auth diagram" id="575" name="Google Shape;575;p73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creenshot that shows the View server settings link highlighted on the database auditing page." id="576" name="Google Shape;576;p73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7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6672" y="250639"/>
            <a:ext cx="4716121" cy="474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iagram of Azure Front Door routing user traffic to endpoints." id="582" name="Google Shape;582;p74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AF overview" id="583" name="Google Shape;583;p74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ecuring Azure services to virtual networks" id="584" name="Google Shape;584;p74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iagram of the reference architecture for a DDoS Protection Standard protected PaaS web application." id="585" name="Google Shape;585;p74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date Management workflow" id="586" name="Google Shape;586;p74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ctive Directory integration for AKS clusters" id="587" name="Google Shape;587;p74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zure AD Identity Protection diagram" id="588" name="Google Shape;588;p74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ocess flow diagram for Microsoft Defender for Cloud's built-in vulnerability scanner." id="589" name="Google Shape;589;p74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Overview of data retention and archive periods" id="590" name="Google Shape;590;p74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BAC concepts" id="591" name="Google Shape;591;p74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ad auth diagram" id="592" name="Google Shape;592;p74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creenshot that shows the View server settings link highlighted on the database auditing page." id="593" name="Google Shape;593;p74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28" y="458741"/>
            <a:ext cx="6071956" cy="453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cap="flat" cmpd="sng" w="9525">
            <a:solidFill>
              <a:srgbClr val="D30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5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Exam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/>
        </p:nvSpPr>
        <p:spPr>
          <a:xfrm>
            <a:off x="398625" y="1249900"/>
            <a:ext cx="8190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Number of Questions ~45 Questions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Multiple choice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Drag and drop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Scenario based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There will NOT be hands-on labs but watch for updates!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Pass Score 700 (on a scale of 1-1000)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6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in AZ-500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/>
          <p:nvPr/>
        </p:nvSpPr>
        <p:spPr>
          <a:xfrm>
            <a:off x="398623" y="1487700"/>
            <a:ext cx="8388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 AZ-500 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Skills measured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AZ-500 Exam Prep videos 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Demo the exam experience by visiting our </a:t>
            </a:r>
            <a:r>
              <a:rPr b="0" i="0" lang="en-US" sz="20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 Sandbox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7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AZ-500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6992"/>
            <a:ext cx="9144000" cy="492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9"/>
          <p:cNvSpPr txBox="1"/>
          <p:nvPr/>
        </p:nvSpPr>
        <p:spPr>
          <a:xfrm>
            <a:off x="398625" y="1478500"/>
            <a:ext cx="8388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Exam AI-100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https://docs.microsoft.com/en-us/learn/certifications/exams/ai-100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Skills measured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https://query.prod.cms.rt.microsoft.com/cms/api/am/binary/RE3VC6C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9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AI-100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0"/>
          <p:cNvSpPr txBox="1"/>
          <p:nvPr/>
        </p:nvSpPr>
        <p:spPr>
          <a:xfrm>
            <a:off x="398625" y="1478500"/>
            <a:ext cx="8388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Exam AI-100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https://docs.microsoft.com/en-us/learn/certifications/exams/ai-100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Skills measured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https://query.prod.cms.rt.microsoft.com/cms/api/am/binary/RE3VC6C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0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AI-100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8446"/>
            <a:ext cx="9144000" cy="444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1"/>
          <p:cNvSpPr txBox="1"/>
          <p:nvPr/>
        </p:nvSpPr>
        <p:spPr>
          <a:xfrm>
            <a:off x="398625" y="1478500"/>
            <a:ext cx="8388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Exam AI-100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https://docs.microsoft.com/en-us/learn/certifications/exams/ai-100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Skills measured :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https://query.prod.cms.rt.microsoft.com/cms/api/am/binary/RE3VC6C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1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AI-100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1482fd39d9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482fd39d9a_2_0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AZ-500 Bootcamp Outcomes</a:t>
            </a:r>
            <a:endParaRPr b="1" i="0" sz="3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g1482fd39d9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344" y="4489704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82fd39d9a_2_0"/>
          <p:cNvSpPr txBox="1"/>
          <p:nvPr/>
        </p:nvSpPr>
        <p:spPr>
          <a:xfrm>
            <a:off x="398625" y="1478500"/>
            <a:ext cx="63138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identity and access</a:t>
            </a:r>
            <a:endParaRPr/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Implement platform protection</a:t>
            </a:r>
            <a:endParaRPr/>
          </a:p>
        </p:txBody>
      </p:sp>
      <p:sp>
        <p:nvSpPr>
          <p:cNvPr id="647" name="Google Shape;647;g1482fd39d9a_2_0"/>
          <p:cNvSpPr txBox="1"/>
          <p:nvPr/>
        </p:nvSpPr>
        <p:spPr>
          <a:xfrm>
            <a:off x="342825" y="3260475"/>
            <a:ext cx="757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Day 2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>
                <a:solidFill>
                  <a:srgbClr val="595959"/>
                </a:solidFill>
              </a:rPr>
              <a:t>Manage security operations</a:t>
            </a:r>
            <a:endParaRPr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>
                <a:solidFill>
                  <a:srgbClr val="595959"/>
                </a:solidFill>
              </a:rPr>
              <a:t>Secure data and applications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2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2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4"/>
          <p:cNvSpPr/>
          <p:nvPr/>
        </p:nvSpPr>
        <p:spPr>
          <a:xfrm>
            <a:off x="8412750" y="4408350"/>
            <a:ext cx="557100" cy="4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225" y="517524"/>
            <a:ext cx="3023005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4"/>
          <p:cNvPicPr preferRelativeResize="0"/>
          <p:nvPr/>
        </p:nvPicPr>
        <p:blipFill rotWithShape="1">
          <a:blip r:embed="rId4">
            <a:alphaModFix/>
          </a:blip>
          <a:srcRect b="19060" l="0" r="8741" t="0"/>
          <a:stretch/>
        </p:blipFill>
        <p:spPr>
          <a:xfrm>
            <a:off x="4670557" y="1890000"/>
            <a:ext cx="4473445" cy="325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4"/>
          <p:cNvSpPr txBox="1"/>
          <p:nvPr/>
        </p:nvSpPr>
        <p:spPr>
          <a:xfrm>
            <a:off x="587275" y="1227304"/>
            <a:ext cx="46992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4"/>
          <p:cNvSpPr/>
          <p:nvPr/>
        </p:nvSpPr>
        <p:spPr>
          <a:xfrm>
            <a:off x="224000" y="163700"/>
            <a:ext cx="1869600" cy="2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4"/>
          <p:cNvSpPr txBox="1"/>
          <p:nvPr/>
        </p:nvSpPr>
        <p:spPr>
          <a:xfrm>
            <a:off x="489850" y="3340125"/>
            <a:ext cx="1506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Reza Salehi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@zaalion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791" y="3517833"/>
            <a:ext cx="796750" cy="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b="1" i="0" sz="3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7677"/>
            <a:ext cx="9144000" cy="446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D3002D"/>
      </a:dk1>
      <a:lt1>
        <a:srgbClr val="FFFFFF"/>
      </a:lt1>
      <a:dk2>
        <a:srgbClr val="000000"/>
      </a:dk2>
      <a:lt2>
        <a:srgbClr val="F8F8F8"/>
      </a:lt2>
      <a:accent1>
        <a:srgbClr val="B9002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